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3" r:id="rId16"/>
    <p:sldId id="279" r:id="rId17"/>
    <p:sldId id="280" r:id="rId18"/>
    <p:sldId id="277" r:id="rId19"/>
    <p:sldId id="275" r:id="rId20"/>
    <p:sldId id="278" r:id="rId21"/>
    <p:sldId id="282" r:id="rId22"/>
    <p:sldId id="283" r:id="rId23"/>
    <p:sldId id="284" r:id="rId24"/>
    <p:sldId id="285" r:id="rId25"/>
    <p:sldId id="287" r:id="rId26"/>
    <p:sldId id="286" r:id="rId27"/>
    <p:sldId id="281" r:id="rId28"/>
    <p:sldId id="288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6197"/>
  </p:normalViewPr>
  <p:slideViewPr>
    <p:cSldViewPr snapToGrid="0" snapToObjects="1">
      <p:cViewPr>
        <p:scale>
          <a:sx n="120" d="100"/>
          <a:sy n="120" d="100"/>
        </p:scale>
        <p:origin x="1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  <a:p>
            <a:endParaRPr lang="en-US" dirty="0"/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Alfalfa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Almonds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Asparagus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 sprouts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Buckwheat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Cabbage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Cantaloupe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Cauliflower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Chestnuts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Chives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Clover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Cucumber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Currants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Eggplant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Flax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Garlic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Horseradish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Lettuce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Mustard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Onions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Parsley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Plums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Pumpkins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Radishes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Rhubarb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Strawberries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 potatoes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Turnip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Watermelon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Losses mostly concentrated in the Midwest &amp; South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Greater losses in the southwest (new Mexico, Kansas, Arizona) and mid-Atlantic area (Pennsylvania)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losses concentrated in the Midwest, as well as southwest, </a:t>
            </a:r>
            <a:r>
              <a:rPr lang="en-US" dirty="0" err="1"/>
              <a:t>midatlantic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loss in the south,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D8B331-7DA7-4E92-1BEA-2BF6067E7F6F}"/>
              </a:ext>
            </a:extLst>
          </p:cNvPr>
          <p:cNvSpPr txBox="1"/>
          <p:nvPr/>
        </p:nvSpPr>
        <p:spPr>
          <a:xfrm>
            <a:off x="189917" y="5722265"/>
            <a:ext cx="36307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By: Michelle Bui </a:t>
            </a:r>
          </a:p>
          <a:p>
            <a:r>
              <a:rPr lang="en-US" dirty="0"/>
              <a:t>NYC Data Science Academy</a:t>
            </a: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82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8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9977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561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252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61" b="92717" l="5071" r="93929">
                        <a14:foregroundMark x1="10214" y1="11676" x2="13214" y2="14220"/>
                        <a14:foregroundMark x1="13786" y1="12023" x2="14857" y2="12948"/>
                        <a14:foregroundMark x1="83786" y1="22543" x2="94786" y2="11676"/>
                        <a14:foregroundMark x1="94786" y1="11676" x2="93929" y2="32486"/>
                        <a14:foregroundMark x1="93929" y1="32486" x2="90571" y2="47168"/>
                        <a14:foregroundMark x1="90571" y1="26936" x2="90000" y2="43237"/>
                        <a14:foregroundMark x1="91857" y1="16416" x2="92143" y2="11676"/>
                        <a14:foregroundMark x1="69143" y1="92717" x2="61643" y2="87977"/>
                        <a14:foregroundMark x1="45143" y1="92370" x2="47286" y2="91445"/>
                        <a14:foregroundMark x1="11857" y1="87977" x2="8857" y2="91908"/>
                        <a14:foregroundMark x1="5071" y1="84393" x2="6714" y2="90983"/>
                        <a14:foregroundMark x1="7286" y1="82659" x2="7500" y2="82197"/>
                      </a14:backgroundRemoval>
                    </a14:imgEffect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551"/>
          <a:stretch/>
        </p:blipFill>
        <p:spPr>
          <a:xfrm>
            <a:off x="405504" y="935667"/>
            <a:ext cx="3539176" cy="19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A261A-205E-B615-FB77-C7CF2FDD0390}"/>
              </a:ext>
            </a:extLst>
          </p:cNvPr>
          <p:cNvSpPr txBox="1"/>
          <p:nvPr/>
        </p:nvSpPr>
        <p:spPr>
          <a:xfrm>
            <a:off x="405504" y="54716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pic>
        <p:nvPicPr>
          <p:cNvPr id="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9B3DED-7F11-0E38-E83D-86A086B75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3" b="95954" l="7214" r="92643">
                        <a14:foregroundMark x1="8025" y1="23471" x2="7714" y2="25549"/>
                        <a14:foregroundMark x1="9929" y1="10751" x2="8308" y2="21581"/>
                        <a14:foregroundMark x1="10400" y1="27020" x2="12013" y2="27904"/>
                        <a14:foregroundMark x1="7714" y1="25549" x2="9442" y2="26496"/>
                        <a14:foregroundMark x1="14670" y1="23193" x2="16286" y2="19769"/>
                        <a14:foregroundMark x1="12357" y1="28092" x2="13531" y2="25604"/>
                        <a14:foregroundMark x1="16043" y1="18714" x2="14286" y2="11098"/>
                        <a14:foregroundMark x1="16286" y1="19769" x2="16176" y2="19291"/>
                        <a14:foregroundMark x1="14286" y1="11098" x2="10643" y2="13179"/>
                        <a14:foregroundMark x1="84286" y1="21156" x2="92357" y2="9942"/>
                        <a14:foregroundMark x1="92357" y1="9942" x2="95286" y2="16532"/>
                        <a14:foregroundMark x1="95286" y1="16532" x2="91357" y2="21850"/>
                        <a14:foregroundMark x1="91357" y1="21850" x2="93714" y2="29595"/>
                        <a14:foregroundMark x1="93714" y1="29595" x2="91571" y2="46705"/>
                        <a14:foregroundMark x1="91571" y1="46705" x2="88643" y2="55491"/>
                        <a14:foregroundMark x1="88643" y1="55491" x2="85000" y2="61040"/>
                        <a14:foregroundMark x1="85000" y1="61040" x2="82786" y2="68786"/>
                        <a14:foregroundMark x1="82786" y1="68786" x2="77857" y2="69711"/>
                        <a14:foregroundMark x1="77857" y1="69711" x2="77429" y2="64393"/>
                        <a14:foregroundMark x1="70000" y1="91098" x2="64929" y2="94913"/>
                        <a14:foregroundMark x1="64929" y1="94913" x2="63000" y2="88786"/>
                        <a14:foregroundMark x1="76929" y1="65434" x2="81786" y2="71098"/>
                        <a14:foregroundMark x1="81786" y1="71098" x2="85214" y2="64971"/>
                        <a14:foregroundMark x1="85214" y1="64971" x2="84929" y2="62775"/>
                        <a14:foregroundMark x1="84071" y1="61734" x2="81929" y2="72948"/>
                        <a14:foregroundMark x1="81929" y1="72948" x2="77786" y2="68555"/>
                        <a14:foregroundMark x1="77786" y1="68555" x2="79929" y2="60462"/>
                        <a14:foregroundMark x1="79929" y1="60462" x2="87357" y2="56879"/>
                        <a14:foregroundMark x1="88786" y1="38150" x2="92643" y2="32254"/>
                        <a14:foregroundMark x1="92643" y1="32254" x2="90929" y2="23468"/>
                        <a14:foregroundMark x1="90929" y1="23468" x2="86143" y2="19538"/>
                        <a14:foregroundMark x1="86143" y1="19538" x2="81929" y2="25318"/>
                        <a14:foregroundMark x1="81929" y1="25318" x2="88143" y2="30636"/>
                        <a14:foregroundMark x1="88143" y1="30636" x2="90857" y2="28786"/>
                        <a14:foregroundMark x1="28429" y1="51792" x2="23643" y2="55491"/>
                        <a14:foregroundMark x1="23643" y1="55491" x2="30143" y2="59191"/>
                        <a14:foregroundMark x1="30143" y1="59191" x2="29857" y2="48092"/>
                        <a14:foregroundMark x1="29857" y1="48092" x2="29714" y2="47861"/>
                        <a14:foregroundMark x1="44857" y1="93179" x2="43500" y2="90983"/>
                        <a14:foregroundMark x1="43857" y1="94104" x2="43714" y2="92832"/>
                        <a14:foregroundMark x1="45786" y1="93410" x2="43429" y2="96069"/>
                        <a14:foregroundMark x1="11357" y1="85780" x2="6929" y2="81965"/>
                        <a14:foregroundMark x1="6929" y1="81965" x2="5714" y2="90173"/>
                        <a14:foregroundMark x1="5714" y1="90173" x2="8214" y2="81156"/>
                        <a14:foregroundMark x1="8214" y1="81156" x2="7214" y2="79653"/>
                        <a14:backgroundMark x1="8357" y1="21503" x2="13143" y2="26821"/>
                        <a14:backgroundMark x1="15571" y1="19422" x2="15857" y2="19769"/>
                        <a14:backgroundMark x1="9643" y1="25896" x2="14500" y2="23699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288"/>
          <a:stretch/>
        </p:blipFill>
        <p:spPr>
          <a:xfrm>
            <a:off x="4210491" y="935666"/>
            <a:ext cx="3563860" cy="199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5215-C860-2A1F-A6B1-57B8041C519E}"/>
              </a:ext>
            </a:extLst>
          </p:cNvPr>
          <p:cNvSpPr txBox="1"/>
          <p:nvPr/>
        </p:nvSpPr>
        <p:spPr>
          <a:xfrm>
            <a:off x="4338084" y="550943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</a:t>
            </a:r>
          </a:p>
        </p:txBody>
      </p:sp>
      <p:pic>
        <p:nvPicPr>
          <p:cNvPr id="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B3129B-0406-767C-FCB4-B09A4BC3CF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71" b="92139" l="5857" r="95143">
                        <a14:foregroundMark x1="12286" y1="11445" x2="15857" y2="17688"/>
                        <a14:foregroundMark x1="15857" y1="17688" x2="14786" y2="8786"/>
                        <a14:foregroundMark x1="14786" y1="8786" x2="9714" y2="12717"/>
                        <a14:foregroundMark x1="9714" y1="12717" x2="9714" y2="13988"/>
                        <a14:foregroundMark x1="28000" y1="50983" x2="29286" y2="48324"/>
                        <a14:foregroundMark x1="39571" y1="62775" x2="34571" y2="64971"/>
                        <a14:foregroundMark x1="34571" y1="64971" x2="36571" y2="60462"/>
                        <a14:foregroundMark x1="46214" y1="88208" x2="41714" y2="92832"/>
                        <a14:foregroundMark x1="41714" y1="92832" x2="46929" y2="92254"/>
                        <a14:foregroundMark x1="46929" y1="92254" x2="46000" y2="88439"/>
                        <a14:foregroundMark x1="67214" y1="89480" x2="66857" y2="90751"/>
                        <a14:foregroundMark x1="67286" y1="91445" x2="69000" y2="89364"/>
                        <a14:foregroundMark x1="64357" y1="92023" x2="68214" y2="89827"/>
                        <a14:foregroundMark x1="87786" y1="50289" x2="80786" y2="50289"/>
                        <a14:foregroundMark x1="80786" y1="50289" x2="76500" y2="61965"/>
                        <a14:foregroundMark x1="76500" y1="61965" x2="78286" y2="70058"/>
                        <a14:foregroundMark x1="78286" y1="70058" x2="85929" y2="68439"/>
                        <a14:foregroundMark x1="85929" y1="68439" x2="87500" y2="58035"/>
                        <a14:foregroundMark x1="87500" y1="58035" x2="84929" y2="51098"/>
                        <a14:foregroundMark x1="84929" y1="51098" x2="84857" y2="50289"/>
                        <a14:foregroundMark x1="93071" y1="23931" x2="90429" y2="16763"/>
                        <a14:foregroundMark x1="90429" y1="16763" x2="88143" y2="25896"/>
                        <a14:foregroundMark x1="88143" y1="25896" x2="90714" y2="34104"/>
                        <a14:foregroundMark x1="90714" y1="34104" x2="90000" y2="43006"/>
                        <a14:foregroundMark x1="90000" y1="43006" x2="93500" y2="36647"/>
                        <a14:foregroundMark x1="93500" y1="36647" x2="94643" y2="19653"/>
                        <a14:foregroundMark x1="94643" y1="19653" x2="90143" y2="15376"/>
                        <a14:foregroundMark x1="90143" y1="15376" x2="90286" y2="17110"/>
                        <a14:foregroundMark x1="95286" y1="10405" x2="91500" y2="18613"/>
                        <a14:foregroundMark x1="91500" y1="18613" x2="92286" y2="10636"/>
                        <a14:foregroundMark x1="92286" y1="10636" x2="91429" y2="8786"/>
                        <a14:foregroundMark x1="94857" y1="29827" x2="95571" y2="39191"/>
                        <a14:foregroundMark x1="95571" y1="39191" x2="95214" y2="31098"/>
                        <a14:foregroundMark x1="95214" y1="31098" x2="94286" y2="29017"/>
                        <a14:foregroundMark x1="8714" y1="85087" x2="4214" y2="88555"/>
                        <a14:foregroundMark x1="4214" y1="88555" x2="8643" y2="92370"/>
                        <a14:foregroundMark x1="8643" y1="92370" x2="9500" y2="82890"/>
                        <a14:foregroundMark x1="9500" y1="82890" x2="8857" y2="81850"/>
                        <a14:foregroundMark x1="5857" y1="84855" x2="5857" y2="85434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930"/>
          <a:stretch/>
        </p:blipFill>
        <p:spPr>
          <a:xfrm>
            <a:off x="8236660" y="935666"/>
            <a:ext cx="3549835" cy="199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09B2-CEB7-D002-FD4F-DA7E94D48790}"/>
              </a:ext>
            </a:extLst>
          </p:cNvPr>
          <p:cNvSpPr txBox="1"/>
          <p:nvPr/>
        </p:nvSpPr>
        <p:spPr>
          <a:xfrm>
            <a:off x="8270664" y="58396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pic>
        <p:nvPicPr>
          <p:cNvPr id="1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F6A9BF-F2AD-EE0B-F7C3-339E39EBD3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90" b="95723" l="4786" r="93786">
                        <a14:foregroundMark x1="14714" y1="11908" x2="9643" y2="9711"/>
                        <a14:foregroundMark x1="9643" y1="9711" x2="10786" y2="20116"/>
                        <a14:foregroundMark x1="10786" y1="20116" x2="15929" y2="19191"/>
                        <a14:foregroundMark x1="15929" y1="19191" x2="14357" y2="7630"/>
                        <a14:foregroundMark x1="14357" y1="7630" x2="13286" y2="6590"/>
                        <a14:foregroundMark x1="9286" y1="81618" x2="5429" y2="86705"/>
                        <a14:foregroundMark x1="5429" y1="86705" x2="9214" y2="94104"/>
                        <a14:foregroundMark x1="9214" y1="94104" x2="10857" y2="86243"/>
                        <a14:foregroundMark x1="10857" y1="86243" x2="8786" y2="79422"/>
                        <a14:foregroundMark x1="8214" y1="79653" x2="4786" y2="86358"/>
                        <a14:foregroundMark x1="4786" y1="86358" x2="8214" y2="90173"/>
                        <a14:foregroundMark x1="40500" y1="90751" x2="46500" y2="95029"/>
                        <a14:foregroundMark x1="46500" y1="95029" x2="46786" y2="89249"/>
                        <a14:foregroundMark x1="66429" y1="94335" x2="65929" y2="95723"/>
                        <a14:foregroundMark x1="89214" y1="49364" x2="92214" y2="42659"/>
                        <a14:foregroundMark x1="92214" y1="42659" x2="88929" y2="36763"/>
                        <a14:foregroundMark x1="88929" y1="36763" x2="88857" y2="36879"/>
                        <a14:foregroundMark x1="91643" y1="37688" x2="93786" y2="30173"/>
                        <a14:foregroundMark x1="93786" y1="30173" x2="91571" y2="29133"/>
                        <a14:foregroundMark x1="93071" y1="14220" x2="93714" y2="18728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799"/>
          <a:stretch/>
        </p:blipFill>
        <p:spPr>
          <a:xfrm>
            <a:off x="405504" y="3269508"/>
            <a:ext cx="3584062" cy="1995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7146C-AD0B-15E4-E539-030C9E31CF2A}"/>
              </a:ext>
            </a:extLst>
          </p:cNvPr>
          <p:cNvSpPr txBox="1"/>
          <p:nvPr/>
        </p:nvSpPr>
        <p:spPr>
          <a:xfrm>
            <a:off x="405504" y="294834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pic>
        <p:nvPicPr>
          <p:cNvPr id="13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B02354-92AD-65EC-6A0E-1905A5FFF5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05" b="96301" l="5143" r="96143">
                        <a14:foregroundMark x1="11143" y1="10520" x2="5714" y2="14335"/>
                        <a14:foregroundMark x1="5714" y1="14335" x2="10071" y2="19538"/>
                        <a14:foregroundMark x1="10071" y1="19538" x2="15643" y2="16416"/>
                        <a14:foregroundMark x1="15643" y1="16416" x2="11857" y2="11214"/>
                        <a14:foregroundMark x1="11857" y1="11214" x2="10571" y2="11098"/>
                        <a14:foregroundMark x1="11143" y1="10983" x2="15429" y2="13757"/>
                        <a14:foregroundMark x1="8286" y1="80116" x2="5000" y2="86474"/>
                        <a14:foregroundMark x1="5000" y1="86474" x2="7357" y2="93526"/>
                        <a14:foregroundMark x1="7357" y1="93526" x2="10071" y2="86358"/>
                        <a14:foregroundMark x1="10071" y1="86358" x2="8429" y2="82081"/>
                        <a14:foregroundMark x1="6929" y1="82312" x2="5143" y2="90058"/>
                        <a14:foregroundMark x1="5143" y1="90058" x2="6643" y2="91792"/>
                        <a14:foregroundMark x1="40429" y1="91561" x2="44429" y2="96416"/>
                        <a14:foregroundMark x1="44429" y1="96416" x2="48143" y2="90983"/>
                        <a14:foregroundMark x1="48143" y1="90983" x2="48143" y2="90867"/>
                        <a14:foregroundMark x1="92143" y1="11792" x2="90429" y2="19653"/>
                        <a14:foregroundMark x1="90429" y1="19653" x2="95786" y2="17457"/>
                        <a14:foregroundMark x1="95786" y1="17457" x2="92857" y2="10520"/>
                        <a14:foregroundMark x1="92857" y1="10520" x2="91357" y2="11098"/>
                        <a14:foregroundMark x1="92714" y1="28671" x2="96143" y2="34451"/>
                        <a14:foregroundMark x1="96143" y1="34451" x2="92857" y2="37803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9"/>
          <a:stretch/>
        </p:blipFill>
        <p:spPr>
          <a:xfrm>
            <a:off x="4210491" y="3256122"/>
            <a:ext cx="3567763" cy="200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B1528-EE66-20D1-ABD9-0D8ACDD5F4B7}"/>
              </a:ext>
            </a:extLst>
          </p:cNvPr>
          <p:cNvSpPr txBox="1"/>
          <p:nvPr/>
        </p:nvSpPr>
        <p:spPr>
          <a:xfrm>
            <a:off x="4338084" y="294834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pic>
        <p:nvPicPr>
          <p:cNvPr id="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A5178-ACFA-0358-39F1-0BA25D1230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1" b="96532" l="6143" r="94500">
                        <a14:foregroundMark x1="11857" y1="10520" x2="9214" y2="17341"/>
                        <a14:foregroundMark x1="9214" y1="17341" x2="14143" y2="16301"/>
                        <a14:foregroundMark x1="14143" y1="16301" x2="10429" y2="10983"/>
                        <a14:foregroundMark x1="10429" y1="10983" x2="10429" y2="10983"/>
                        <a14:foregroundMark x1="9571" y1="82081" x2="4571" y2="84046"/>
                        <a14:foregroundMark x1="4571" y1="84046" x2="6143" y2="91676"/>
                        <a14:foregroundMark x1="6143" y1="91676" x2="11000" y2="89827"/>
                        <a14:foregroundMark x1="11000" y1="89827" x2="10643" y2="81272"/>
                        <a14:foregroundMark x1="41214" y1="91561" x2="46357" y2="92370"/>
                        <a14:foregroundMark x1="46357" y1="92370" x2="48643" y2="90636"/>
                        <a14:foregroundMark x1="63286" y1="91329" x2="68286" y2="96532"/>
                        <a14:foregroundMark x1="68286" y1="96532" x2="68214" y2="90636"/>
                        <a14:foregroundMark x1="89714" y1="47283" x2="91714" y2="39306"/>
                        <a14:foregroundMark x1="91714" y1="39306" x2="90643" y2="38382"/>
                        <a14:foregroundMark x1="94000" y1="36532" x2="94571" y2="30173"/>
                        <a14:foregroundMark x1="90429" y1="10983" x2="92286" y2="10751"/>
                        <a14:foregroundMark x1="93143" y1="11792" x2="94500" y2="12717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1"/>
          <a:stretch/>
        </p:blipFill>
        <p:spPr>
          <a:xfrm>
            <a:off x="8202436" y="3256121"/>
            <a:ext cx="3567419" cy="2008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520F0-16EB-7A6A-B975-4DD49D7B53B6}"/>
              </a:ext>
            </a:extLst>
          </p:cNvPr>
          <p:cNvSpPr txBox="1"/>
          <p:nvPr/>
        </p:nvSpPr>
        <p:spPr>
          <a:xfrm>
            <a:off x="8270664" y="2948344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017B-8AF4-37A9-0DB9-42DBE5461021}"/>
              </a:ext>
            </a:extLst>
          </p:cNvPr>
          <p:cNvSpPr txBox="1"/>
          <p:nvPr/>
        </p:nvSpPr>
        <p:spPr>
          <a:xfrm>
            <a:off x="3200400" y="119147"/>
            <a:ext cx="606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Percentage of Colonies Lost in Colder Months by State</a:t>
            </a:r>
          </a:p>
        </p:txBody>
      </p:sp>
      <p:pic>
        <p:nvPicPr>
          <p:cNvPr id="1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79A9E-AAAA-D885-5E5F-1C0D1D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7482" t="7997" r="28289" b="76610"/>
          <a:stretch/>
        </p:blipFill>
        <p:spPr>
          <a:xfrm>
            <a:off x="7774351" y="5785069"/>
            <a:ext cx="4281098" cy="919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F898BD-E555-9898-C63F-DD0E864547B8}"/>
              </a:ext>
            </a:extLst>
          </p:cNvPr>
          <p:cNvSpPr txBox="1"/>
          <p:nvPr/>
        </p:nvSpPr>
        <p:spPr>
          <a:xfrm>
            <a:off x="733647" y="5699051"/>
            <a:ext cx="646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2016, 2020 winters were not as bad for bee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2015, 2018 winters were much more fatal for bees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Mid-West and Mid-Atlantic regions experience the worst losses </a:t>
            </a:r>
          </a:p>
        </p:txBody>
      </p:sp>
    </p:spTree>
    <p:extLst>
      <p:ext uri="{BB962C8B-B14F-4D97-AF65-F5344CB8AC3E}">
        <p14:creationId xmlns:p14="http://schemas.microsoft.com/office/powerpoint/2010/main" val="28361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  <p:bldP spid="12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1B66-0384-6EDE-8F4E-69AB8A78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90" y="226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Highest Average Winter Percent Losses 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0BE8B9CB-AD40-0C82-E521-B71A83ED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389" y="1263963"/>
            <a:ext cx="8472542" cy="5234821"/>
          </a:xfrm>
        </p:spPr>
      </p:pic>
    </p:spTree>
    <p:extLst>
      <p:ext uri="{BB962C8B-B14F-4D97-AF65-F5344CB8AC3E}">
        <p14:creationId xmlns:p14="http://schemas.microsoft.com/office/powerpoint/2010/main" val="3689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CB36D6-DCF6-75E4-DDF8-B500846D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1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Lowest Average Winter Percent Losses 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2D7F4FBC-C851-8EA1-4C15-CAA65595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997" y="1230201"/>
            <a:ext cx="8079137" cy="4991753"/>
          </a:xfrm>
        </p:spPr>
      </p:pic>
    </p:spTree>
    <p:extLst>
      <p:ext uri="{BB962C8B-B14F-4D97-AF65-F5344CB8AC3E}">
        <p14:creationId xmlns:p14="http://schemas.microsoft.com/office/powerpoint/2010/main" val="409066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BCC-68D3-41D2-7C52-C8BB45B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48" y="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are Temperature and Colony Loss Correlated?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7906DE-4A30-3E56-9AC6-96DC67F4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6" y="1109873"/>
            <a:ext cx="8072581" cy="498193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7588AF-FDCA-4E21-8EDA-5C55C7D7A50F}"/>
              </a:ext>
            </a:extLst>
          </p:cNvPr>
          <p:cNvGrpSpPr/>
          <p:nvPr/>
        </p:nvGrpSpPr>
        <p:grpSpPr>
          <a:xfrm rot="3508226">
            <a:off x="10632321" y="5385522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C834023-FDB3-0940-4E1B-11D69D5688B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0C92B8-038E-7510-495B-99EF9FAF0DD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D62E998-A9B1-F301-9338-BE98EDDADD3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C951DD-97AA-80A4-6C78-979AA2BC33D5}"/>
              </a:ext>
            </a:extLst>
          </p:cNvPr>
          <p:cNvSpPr txBox="1"/>
          <p:nvPr/>
        </p:nvSpPr>
        <p:spPr>
          <a:xfrm>
            <a:off x="8563933" y="1388848"/>
            <a:ext cx="2706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 significant, indicating changes in temperature are correlated with changes in colony loss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not explaining much of the variation in Colony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temperature data too broad or there are other factors </a:t>
            </a:r>
          </a:p>
          <a:p>
            <a:r>
              <a:rPr lang="en-US" dirty="0"/>
              <a:t>      at 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76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4BB-03B3-8218-9E9E-FDD12156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82" y="138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Examining Bee Colony Stressors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57412-6F0D-8398-B1C7-C50446ECE766}"/>
              </a:ext>
            </a:extLst>
          </p:cNvPr>
          <p:cNvSpPr txBox="1"/>
          <p:nvPr/>
        </p:nvSpPr>
        <p:spPr>
          <a:xfrm>
            <a:off x="9304891" y="1548845"/>
            <a:ext cx="2304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these stressors, Varroa Mites are the most prevalent, pervasive stressor across all years 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EB00744-D016-FB55-D22C-01ED6268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54414"/>
            <a:ext cx="8401493" cy="51909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FB5BF9-B16C-B58A-3E3F-FA7F65A89E60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10023BFF-AAB3-3DD9-58BB-4FECF07EF50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A79BB87D-3D85-3DFB-8719-2F0862548C44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DE01436-E337-766F-4226-36D41E0F3E2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C178A-93DA-837B-DDFE-7F38128053AC}"/>
              </a:ext>
            </a:extLst>
          </p:cNvPr>
          <p:cNvGrpSpPr/>
          <p:nvPr/>
        </p:nvGrpSpPr>
        <p:grpSpPr>
          <a:xfrm rot="1021052">
            <a:off x="9166449" y="5613352"/>
            <a:ext cx="720306" cy="829807"/>
            <a:chOff x="330200" y="495300"/>
            <a:chExt cx="1117600" cy="1343124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784A365-BC2E-AD50-5546-72D792430CC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D4E3C3D-F7C1-FCE5-F83D-93BDECFB2C2C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A437B734-C1A5-6B82-AFB8-0C964B61C94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96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407-F86F-E0E9-56D9-535E6B7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Varroa Mites and Percent Colony Loss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6B0176E-036A-3C5A-E271-7EA5554EE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46" y="1307805"/>
            <a:ext cx="8310936" cy="513497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A8A287-456B-9FC1-1142-1F58522F969B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8813982-F462-202F-483C-5FF6BBAFE08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0CBFF94-E422-1D19-B747-11017B5E489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8DF22470-D294-6570-02F4-9BF7B83A64D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7E8B8-A419-34C6-089C-E74E4FFA969A}"/>
              </a:ext>
            </a:extLst>
          </p:cNvPr>
          <p:cNvSpPr txBox="1"/>
          <p:nvPr/>
        </p:nvSpPr>
        <p:spPr>
          <a:xfrm>
            <a:off x="8856921" y="1613195"/>
            <a:ext cx="2371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Varroa Mite infection is  significant,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FC39-CCD6-D1F7-A8B2-F660B6B5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Pests &amp; Parasites and Percent Colony Loss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FE0F6A-11D5-54ED-E934-391BF4E6EE21}"/>
              </a:ext>
            </a:extLst>
          </p:cNvPr>
          <p:cNvGrpSpPr/>
          <p:nvPr/>
        </p:nvGrpSpPr>
        <p:grpSpPr>
          <a:xfrm rot="3508226">
            <a:off x="10443712" y="5140000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A262FBA4-8878-64D3-7146-1D28CBD9CBCC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41C8C7DF-0D80-6143-06FA-536C9171A07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228E861E-DCDA-0151-3621-AC28539C7CA5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01C947-42C1-9ADA-E1F4-8FE520E5D4FC}"/>
              </a:ext>
            </a:extLst>
          </p:cNvPr>
          <p:cNvSpPr txBox="1"/>
          <p:nvPr/>
        </p:nvSpPr>
        <p:spPr>
          <a:xfrm>
            <a:off x="8591108" y="1767055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85A28389-F6C5-3505-674C-4C8498B9E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69" y="1508420"/>
            <a:ext cx="7794677" cy="4815998"/>
          </a:xfrm>
        </p:spPr>
      </p:pic>
    </p:spTree>
    <p:extLst>
      <p:ext uri="{BB962C8B-B14F-4D97-AF65-F5344CB8AC3E}">
        <p14:creationId xmlns:p14="http://schemas.microsoft.com/office/powerpoint/2010/main" val="300161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E3F3-14ED-AD3E-F95D-80CA88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Diseases and Percent Colony Loss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999C2E-0660-55DC-58E7-CDD669A7844A}"/>
              </a:ext>
            </a:extLst>
          </p:cNvPr>
          <p:cNvSpPr txBox="1"/>
          <p:nvPr/>
        </p:nvSpPr>
        <p:spPr>
          <a:xfrm>
            <a:off x="8824941" y="1720840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A05FB-AC63-C916-4024-C2379EFC305B}"/>
              </a:ext>
            </a:extLst>
          </p:cNvPr>
          <p:cNvGrpSpPr/>
          <p:nvPr/>
        </p:nvGrpSpPr>
        <p:grpSpPr>
          <a:xfrm rot="3508226">
            <a:off x="10411815" y="5225062"/>
            <a:ext cx="1057723" cy="1184669"/>
            <a:chOff x="330200" y="495300"/>
            <a:chExt cx="1117600" cy="134312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FE64E51-2413-A7E4-9E4E-31C7EADAE4F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6E320872-3233-B49A-0A8C-AE82F5C867B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CEDEEA4-40E9-A342-A0D1-57D8939302D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Content Placeholder 13" descr="Chart, scatter chart&#10;&#10;Description automatically generated">
            <a:extLst>
              <a:ext uri="{FF2B5EF4-FFF2-40B4-BE49-F238E27FC236}">
                <a16:creationId xmlns:a16="http://schemas.microsoft.com/office/drawing/2014/main" id="{9E26731A-ED8F-DC5B-253B-2ED9137AE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097" y="1591910"/>
            <a:ext cx="7797222" cy="4817570"/>
          </a:xfrm>
        </p:spPr>
      </p:pic>
    </p:spTree>
    <p:extLst>
      <p:ext uri="{BB962C8B-B14F-4D97-AF65-F5344CB8AC3E}">
        <p14:creationId xmlns:p14="http://schemas.microsoft.com/office/powerpoint/2010/main" val="406261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881C-9B11-202D-C20B-FFCBD4A6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Pesticides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16E2B72F-6460-254E-96D6-1ABBFDD86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602" y="1453485"/>
            <a:ext cx="7962179" cy="4919490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3CBDD36-F691-B9F1-7B7E-25124195B9F8}"/>
              </a:ext>
            </a:extLst>
          </p:cNvPr>
          <p:cNvGrpSpPr/>
          <p:nvPr/>
        </p:nvGrpSpPr>
        <p:grpSpPr>
          <a:xfrm rot="3508226">
            <a:off x="10359086" y="5139999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5FB7CD6-E6C4-0A5B-DC5A-6756E55C01B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B2A2DEF-D17F-16C2-E50E-85EAB287A240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445F5852-1252-DDD1-8DC8-B85134F01116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1D0EF5-69AD-CCFF-1B3A-50967500C41B}"/>
              </a:ext>
            </a:extLst>
          </p:cNvPr>
          <p:cNvSpPr txBox="1"/>
          <p:nvPr/>
        </p:nvSpPr>
        <p:spPr>
          <a:xfrm>
            <a:off x="8824941" y="1720840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1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1EC0-4FFE-6A82-F631-38509B54F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Stressors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E5B83263-7506-7603-B8D6-4E6ABE2E2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2723" y="1527912"/>
            <a:ext cx="7877119" cy="4866935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3C6D1F6-9F24-D218-B464-5EDA15C9A291}"/>
              </a:ext>
            </a:extLst>
          </p:cNvPr>
          <p:cNvGrpSpPr/>
          <p:nvPr/>
        </p:nvGrpSpPr>
        <p:grpSpPr>
          <a:xfrm rot="3508226">
            <a:off x="10188965" y="491671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5FC011A-441B-2158-A757-A0780F534D91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3726F768-0645-6BD5-4A54-351578DC804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A55547D3-592E-384B-0608-0FD7BACC1A4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6950540-7415-B698-239D-26542900C86F}"/>
              </a:ext>
            </a:extLst>
          </p:cNvPr>
          <p:cNvSpPr txBox="1"/>
          <p:nvPr/>
        </p:nvSpPr>
        <p:spPr>
          <a:xfrm>
            <a:off x="8951466" y="1788366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505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129BC-2629-B716-0F53-F83DB3924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Unknown Stressors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0B212F6-BAB9-CB35-E23F-19A992FC1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704" y="1488670"/>
            <a:ext cx="7930282" cy="489978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B23F6E-181E-4F6F-BE8B-AC88484E3B60}"/>
              </a:ext>
            </a:extLst>
          </p:cNvPr>
          <p:cNvGrpSpPr/>
          <p:nvPr/>
        </p:nvGrpSpPr>
        <p:grpSpPr>
          <a:xfrm rot="3508226">
            <a:off x="10188965" y="491671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DCD6EF53-30FF-D6CD-3D63-1904658352F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E81AF0C9-EAF5-3C13-B0CE-6A81729FDA8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F3044530-3899-854D-F348-5EFBA61ADF57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73C9B6-1AB4-290A-708C-E2B8D7261A36}"/>
              </a:ext>
            </a:extLst>
          </p:cNvPr>
          <p:cNvSpPr txBox="1"/>
          <p:nvPr/>
        </p:nvSpPr>
        <p:spPr>
          <a:xfrm>
            <a:off x="8800751" y="1790111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pic>
        <p:nvPicPr>
          <p:cNvPr id="11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D04F7D87-C400-CC20-72B5-91DF338CE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 rot="545992">
            <a:off x="10534977" y="423450"/>
            <a:ext cx="1166319" cy="105900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11661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AA5-A773-60CB-A5C9-00994E39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B70E-3283-342E-1F5D-29DFC4CFE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357" y="1197265"/>
            <a:ext cx="10515600" cy="49046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Bee populations have stabilized in recent years</a:t>
            </a:r>
          </a:p>
          <a:p>
            <a:r>
              <a:rPr lang="en-US" dirty="0"/>
              <a:t>Most colony loss occurs during colder winter months </a:t>
            </a:r>
          </a:p>
          <a:p>
            <a:r>
              <a:rPr lang="en-US" dirty="0"/>
              <a:t>Colony loss depends on a variety of factors including geographic location</a:t>
            </a:r>
          </a:p>
          <a:p>
            <a:r>
              <a:rPr lang="en-US" dirty="0"/>
              <a:t>Most observed colony loss in the U.S. occurs in the Mid-West and  Mid-Atlantic Regions</a:t>
            </a:r>
          </a:p>
          <a:p>
            <a:r>
              <a:rPr lang="en-US" dirty="0"/>
              <a:t>There are a myriad of many complex factors and interactions at play that contribute to colony loss including Varroa Mite parasites (most prominent), diseases, pesticides and more </a:t>
            </a:r>
          </a:p>
          <a:p>
            <a:r>
              <a:rPr lang="en-US" dirty="0"/>
              <a:t>More extensive research needs to be done to pinpoint a cause for CCD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E4B192A-AB5A-6E1A-31EE-21B9D2176FF0}"/>
              </a:ext>
            </a:extLst>
          </p:cNvPr>
          <p:cNvGrpSpPr/>
          <p:nvPr/>
        </p:nvGrpSpPr>
        <p:grpSpPr>
          <a:xfrm rot="14810431">
            <a:off x="9832353" y="249042"/>
            <a:ext cx="1998804" cy="1557728"/>
            <a:chOff x="9311357" y="4980187"/>
            <a:chExt cx="1998804" cy="155772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47A6AD-9E12-EE81-C339-0A511A7D54AE}"/>
                </a:ext>
              </a:extLst>
            </p:cNvPr>
            <p:cNvGrpSpPr/>
            <p:nvPr/>
          </p:nvGrpSpPr>
          <p:grpSpPr>
            <a:xfrm rot="3508226">
              <a:off x="10188965" y="4916714"/>
              <a:ext cx="1057723" cy="1184669"/>
              <a:chOff x="330200" y="495300"/>
              <a:chExt cx="1117600" cy="1343124"/>
            </a:xfrm>
          </p:grpSpPr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3D4C2032-AF64-D790-A769-CD69E34F8018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8E621711-3495-EA7C-6902-F4C3B6A67A80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86F34E43-E69F-36F0-29DB-B745484A35BF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F266413-83AD-5926-1CE4-8D5A32445A5D}"/>
                </a:ext>
              </a:extLst>
            </p:cNvPr>
            <p:cNvGrpSpPr/>
            <p:nvPr/>
          </p:nvGrpSpPr>
          <p:grpSpPr>
            <a:xfrm rot="14457292">
              <a:off x="9332477" y="5227493"/>
              <a:ext cx="1289302" cy="1331541"/>
              <a:chOff x="330200" y="495300"/>
              <a:chExt cx="1117600" cy="1343124"/>
            </a:xfrm>
          </p:grpSpPr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F1DC9FD5-C641-2B51-426C-CDF73C436F67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Hexagon 7">
                <a:extLst>
                  <a:ext uri="{FF2B5EF4-FFF2-40B4-BE49-F238E27FC236}">
                    <a16:creationId xmlns:a16="http://schemas.microsoft.com/office/drawing/2014/main" id="{B1005046-A1A7-2DFD-8B91-C819C80B3288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52810C3B-C280-D609-CAA6-3257AEDD73EB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3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0B74D46-3A28-10DE-8252-197E85AFD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880836" y="1086189"/>
            <a:ext cx="1166319" cy="1059005"/>
          </a:xfrm>
          <a:prstGeom prst="rect">
            <a:avLst/>
          </a:prstGeom>
          <a:effectLst/>
        </p:spPr>
      </p:pic>
      <p:pic>
        <p:nvPicPr>
          <p:cNvPr id="1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B2C7D68-2366-AACE-E6E9-37FE664096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 rot="10800000">
            <a:off x="2559482" y="5484073"/>
            <a:ext cx="1166319" cy="1059005"/>
          </a:xfrm>
          <a:prstGeom prst="rect">
            <a:avLst/>
          </a:prstGeom>
          <a:effectLst/>
        </p:spPr>
      </p:pic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FCF9580E-5F73-A291-EF94-3057791755D1}"/>
              </a:ext>
            </a:extLst>
          </p:cNvPr>
          <p:cNvCxnSpPr>
            <a:stCxn id="13" idx="3"/>
          </p:cNvCxnSpPr>
          <p:nvPr/>
        </p:nvCxnSpPr>
        <p:spPr>
          <a:xfrm flipV="1">
            <a:off x="10047155" y="269601"/>
            <a:ext cx="1742878" cy="1346091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7CF1AE2-BB90-EFA8-8254-C42E5A2B4AAA}"/>
              </a:ext>
            </a:extLst>
          </p:cNvPr>
          <p:cNvCxnSpPr>
            <a:cxnSpLocks/>
          </p:cNvCxnSpPr>
          <p:nvPr/>
        </p:nvCxnSpPr>
        <p:spPr>
          <a:xfrm flipV="1">
            <a:off x="478465" y="5794744"/>
            <a:ext cx="2048174" cy="748334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648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35C2B-5125-28FE-DE15-E25D9560B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E4714-1213-72E8-2B02-465C6644D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Including additional metrics/parameters (i.e. habitat loss)</a:t>
            </a:r>
          </a:p>
          <a:p>
            <a:r>
              <a:rPr lang="en-US" dirty="0"/>
              <a:t>More longitudinal time data</a:t>
            </a:r>
          </a:p>
          <a:p>
            <a:r>
              <a:rPr lang="en-US" dirty="0"/>
              <a:t>More granular temperature data (i.e. monthly, humidity) </a:t>
            </a:r>
          </a:p>
          <a:p>
            <a:r>
              <a:rPr lang="en-US" dirty="0"/>
              <a:t>Building a multivariate model to describe colony loss </a:t>
            </a:r>
          </a:p>
          <a:p>
            <a:r>
              <a:rPr lang="en-US" dirty="0"/>
              <a:t>Making predictions!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82A1E1-BE15-27B7-B6A5-AEBF94B8EE3C}"/>
              </a:ext>
            </a:extLst>
          </p:cNvPr>
          <p:cNvGrpSpPr/>
          <p:nvPr/>
        </p:nvGrpSpPr>
        <p:grpSpPr>
          <a:xfrm>
            <a:off x="6982827" y="4689569"/>
            <a:ext cx="1998804" cy="1557728"/>
            <a:chOff x="9311357" y="4980187"/>
            <a:chExt cx="1998804" cy="155772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FED700-5ACF-D1B6-7932-5BC1E57A090F}"/>
                </a:ext>
              </a:extLst>
            </p:cNvPr>
            <p:cNvGrpSpPr/>
            <p:nvPr/>
          </p:nvGrpSpPr>
          <p:grpSpPr>
            <a:xfrm rot="3508226">
              <a:off x="10188965" y="4916714"/>
              <a:ext cx="1057723" cy="1184669"/>
              <a:chOff x="330200" y="495300"/>
              <a:chExt cx="1117600" cy="1343124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D717CE70-9FE1-0735-1F94-3BE020EF5819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Hexagon 5">
                <a:extLst>
                  <a:ext uri="{FF2B5EF4-FFF2-40B4-BE49-F238E27FC236}">
                    <a16:creationId xmlns:a16="http://schemas.microsoft.com/office/drawing/2014/main" id="{72C35668-0980-5868-D4B2-B5C707C86CEC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Hexagon 6">
                <a:extLst>
                  <a:ext uri="{FF2B5EF4-FFF2-40B4-BE49-F238E27FC236}">
                    <a16:creationId xmlns:a16="http://schemas.microsoft.com/office/drawing/2014/main" id="{ED8750FC-E873-19FF-DC08-0FB244A3C104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507A2EA-708E-BC94-20F4-45ADF86F6CF2}"/>
                </a:ext>
              </a:extLst>
            </p:cNvPr>
            <p:cNvGrpSpPr/>
            <p:nvPr/>
          </p:nvGrpSpPr>
          <p:grpSpPr>
            <a:xfrm rot="14457292">
              <a:off x="9332477" y="5227493"/>
              <a:ext cx="1289302" cy="1331541"/>
              <a:chOff x="330200" y="495300"/>
              <a:chExt cx="1117600" cy="1343124"/>
            </a:xfrm>
          </p:grpSpPr>
          <p:sp>
            <p:nvSpPr>
              <p:cNvPr id="9" name="Hexagon 8">
                <a:extLst>
                  <a:ext uri="{FF2B5EF4-FFF2-40B4-BE49-F238E27FC236}">
                    <a16:creationId xmlns:a16="http://schemas.microsoft.com/office/drawing/2014/main" id="{9FF8ECA5-0310-5C78-FE00-B1F3F4BEE037}"/>
                  </a:ext>
                </a:extLst>
              </p:cNvPr>
              <p:cNvSpPr/>
              <p:nvPr/>
            </p:nvSpPr>
            <p:spPr>
              <a:xfrm>
                <a:off x="330200" y="495300"/>
                <a:ext cx="762000" cy="698500"/>
              </a:xfrm>
              <a:prstGeom prst="hexagon">
                <a:avLst/>
              </a:prstGeom>
              <a:solidFill>
                <a:schemeClr val="accent4">
                  <a:lumMod val="40000"/>
                  <a:lumOff val="60000"/>
                  <a:alpha val="54902"/>
                </a:scheme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Hexagon 9">
                <a:extLst>
                  <a:ext uri="{FF2B5EF4-FFF2-40B4-BE49-F238E27FC236}">
                    <a16:creationId xmlns:a16="http://schemas.microsoft.com/office/drawing/2014/main" id="{2DCE0A73-F04D-84F6-EBAA-A5088783148C}"/>
                  </a:ext>
                </a:extLst>
              </p:cNvPr>
              <p:cNvSpPr/>
              <p:nvPr/>
            </p:nvSpPr>
            <p:spPr>
              <a:xfrm>
                <a:off x="977900" y="1022303"/>
                <a:ext cx="469900" cy="450898"/>
              </a:xfrm>
              <a:prstGeom prst="hexagon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Hexagon 10">
                <a:extLst>
                  <a:ext uri="{FF2B5EF4-FFF2-40B4-BE49-F238E27FC236}">
                    <a16:creationId xmlns:a16="http://schemas.microsoft.com/office/drawing/2014/main" id="{A624F267-FE69-8E77-9CA1-63AB1E27B873}"/>
                  </a:ext>
                </a:extLst>
              </p:cNvPr>
              <p:cNvSpPr/>
              <p:nvPr/>
            </p:nvSpPr>
            <p:spPr>
              <a:xfrm>
                <a:off x="431800" y="1280022"/>
                <a:ext cx="609600" cy="558402"/>
              </a:xfrm>
              <a:prstGeom prst="hexagon">
                <a:avLst/>
              </a:prstGeom>
              <a:solidFill>
                <a:srgbClr val="FFC000">
                  <a:alpha val="54902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72EC20-37EE-B0F1-E351-71ABFACC132F}"/>
              </a:ext>
            </a:extLst>
          </p:cNvPr>
          <p:cNvGrpSpPr/>
          <p:nvPr/>
        </p:nvGrpSpPr>
        <p:grpSpPr>
          <a:xfrm rot="197881">
            <a:off x="847896" y="5125643"/>
            <a:ext cx="1057723" cy="1184669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8F613235-88FF-3DB8-D9A5-CA84DB9D4D14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6D7F4474-4745-0A11-D9B6-202D8C905A2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762FCC08-1E02-6D15-9B6B-9390060DC277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B1A7333F-9096-5D4E-3ED8-648C26FAD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3089" t="3490" r="26736" b="19272"/>
          <a:stretch/>
        </p:blipFill>
        <p:spPr>
          <a:xfrm>
            <a:off x="9760395" y="480"/>
            <a:ext cx="2433061" cy="3618880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08179BAD-6B31-9BC3-8A48-3D7C51B238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755" t="11787" r="27070" b="22230"/>
          <a:stretch/>
        </p:blipFill>
        <p:spPr>
          <a:xfrm>
            <a:off x="9760395" y="3619360"/>
            <a:ext cx="2433061" cy="323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85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Bees!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480" y="139073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r>
              <a:rPr lang="en-US" sz="1800" dirty="0"/>
              <a:t>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91" y="5463384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4" y="5463384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568" y="5463384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474" y="5468036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26350" y="5257853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5509" y="5366937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471" y="5408256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3677" y="5396967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274666"/>
          </a:xfrm>
        </p:spPr>
        <p:txBody>
          <a:bodyPr>
            <a:normAutofit/>
          </a:bodyPr>
          <a:lstStyle/>
          <a:p>
            <a:r>
              <a:rPr lang="en-US" sz="3600" dirty="0"/>
              <a:t>How Have Bees Been Doing Recently?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393048" y="1858737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D416-E4E6-5406-F9C2-14B1A18EABF1}"/>
              </a:ext>
            </a:extLst>
          </p:cNvPr>
          <p:cNvSpPr txBox="1"/>
          <p:nvPr/>
        </p:nvSpPr>
        <p:spPr>
          <a:xfrm>
            <a:off x="696685" y="1122187"/>
            <a:ext cx="917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Thankfully, bee colony numbers are recovering from lowest record of 2.3 million in 2008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6"/>
            <a:ext cx="10515600" cy="2619042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This makes sense as bees don’t migrate during the winter</a:t>
            </a:r>
          </a:p>
          <a:p>
            <a:r>
              <a:rPr lang="en-US" sz="2000" dirty="0"/>
              <a:t>Overcoming cold winter temperatures is crucial to colony survival and health 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4008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4061637" y="0"/>
            <a:ext cx="424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In Every State? 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207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1179</Words>
  <Application>Microsoft Macintosh PowerPoint</Application>
  <PresentationFormat>Widescreen</PresentationFormat>
  <Paragraphs>194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Bees! </vt:lpstr>
      <vt:lpstr>How Have Bees Been Doing Recently?  </vt:lpstr>
      <vt:lpstr>Colony Loss Across the U.S. in Recent Years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States with the Highest Average Winter Percent Losses </vt:lpstr>
      <vt:lpstr>States with the Lowest Average Winter Percent Losses </vt:lpstr>
      <vt:lpstr>Colony Loss Across the U.S. in Recent Years </vt:lpstr>
      <vt:lpstr>How are Temperature and Colony Loss Correlated?</vt:lpstr>
      <vt:lpstr>Examining Bee Colony Stressors </vt:lpstr>
      <vt:lpstr>Varroa Mites and Percent Colony Loss </vt:lpstr>
      <vt:lpstr>Other Pests &amp; Parasites and Percent Colony Loss</vt:lpstr>
      <vt:lpstr>Diseases and Percent Colony Loss</vt:lpstr>
      <vt:lpstr>Pesticides and Percent Colony Loss</vt:lpstr>
      <vt:lpstr>Other Stressors and Percent Colony Loss</vt:lpstr>
      <vt:lpstr>Unknown Stressors and Percent Colony Loss</vt:lpstr>
      <vt:lpstr>Summary</vt:lpstr>
      <vt:lpstr>Next Steps… 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500</cp:revision>
  <dcterms:created xsi:type="dcterms:W3CDTF">2022-05-09T04:31:19Z</dcterms:created>
  <dcterms:modified xsi:type="dcterms:W3CDTF">2022-05-10T09:33:52Z</dcterms:modified>
</cp:coreProperties>
</file>